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Fira Code SemiBold"/>
      <p:regular r:id="rId17"/>
      <p:bold r:id="rId18"/>
    </p:embeddedFont>
    <p:embeddedFont>
      <p:font typeface="Fira Code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Cod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FiraCodeSemiBol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FiraCode-regular.fntdata"/><Relationship Id="rId6" Type="http://schemas.openxmlformats.org/officeDocument/2006/relationships/slide" Target="slides/slide2.xml"/><Relationship Id="rId18" Type="http://schemas.openxmlformats.org/officeDocument/2006/relationships/font" Target="fonts/FiraCode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7b51334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7b51334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ee03c138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ee03c138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9cfe16a9f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9cfe16a9f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ee03c1382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9ee03c1382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e7f9c668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e7f9c668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9ee03c13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9ee03c13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9cfe16a9f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9cfe16a9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cfe16a9f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9cfe16a9f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9ee03c13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9ee03c13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9ee03c1382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9ee03c1382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9ee03c138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9ee03c138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9cfe16a9f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9cfe16a9f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413525" y="1144250"/>
            <a:ext cx="5788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31025" y="2765300"/>
            <a:ext cx="6202800" cy="4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1788725" y="1761800"/>
            <a:ext cx="5788800" cy="4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"/>
          <p:cNvSpPr txBox="1"/>
          <p:nvPr>
            <p:ph hasCustomPrompt="1" type="title"/>
          </p:nvPr>
        </p:nvSpPr>
        <p:spPr>
          <a:xfrm>
            <a:off x="1084225" y="1311425"/>
            <a:ext cx="6379200" cy="10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554225" y="2486925"/>
            <a:ext cx="6689100" cy="5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accent3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11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 txBox="1"/>
          <p:nvPr>
            <p:ph hasCustomPrompt="1" type="title"/>
          </p:nvPr>
        </p:nvSpPr>
        <p:spPr>
          <a:xfrm flipH="1">
            <a:off x="1460450" y="1436713"/>
            <a:ext cx="8721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/>
          <p:nvPr>
            <p:ph idx="1" type="subTitle"/>
          </p:nvPr>
        </p:nvSpPr>
        <p:spPr>
          <a:xfrm>
            <a:off x="2332550" y="1775113"/>
            <a:ext cx="3129000" cy="4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2" type="subTitle"/>
          </p:nvPr>
        </p:nvSpPr>
        <p:spPr>
          <a:xfrm>
            <a:off x="2332550" y="1436725"/>
            <a:ext cx="31290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hasCustomPrompt="1" idx="3" type="title"/>
          </p:nvPr>
        </p:nvSpPr>
        <p:spPr>
          <a:xfrm flipH="1">
            <a:off x="2850125" y="2419862"/>
            <a:ext cx="8721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/>
          <p:nvPr>
            <p:ph idx="4" type="subTitle"/>
          </p:nvPr>
        </p:nvSpPr>
        <p:spPr>
          <a:xfrm>
            <a:off x="3722225" y="2755463"/>
            <a:ext cx="3129000" cy="4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5" type="subTitle"/>
          </p:nvPr>
        </p:nvSpPr>
        <p:spPr>
          <a:xfrm>
            <a:off x="3722225" y="2419850"/>
            <a:ext cx="31290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hasCustomPrompt="1" idx="6" type="title"/>
          </p:nvPr>
        </p:nvSpPr>
        <p:spPr>
          <a:xfrm flipH="1">
            <a:off x="4242875" y="3400212"/>
            <a:ext cx="8721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/>
          <p:nvPr>
            <p:ph idx="7" type="subTitle"/>
          </p:nvPr>
        </p:nvSpPr>
        <p:spPr>
          <a:xfrm>
            <a:off x="5114975" y="3738593"/>
            <a:ext cx="3129000" cy="4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8" type="subTitle"/>
          </p:nvPr>
        </p:nvSpPr>
        <p:spPr>
          <a:xfrm>
            <a:off x="5114975" y="3400200"/>
            <a:ext cx="31290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1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0" name="Google Shape;210;p13"/>
          <p:cNvSpPr txBox="1"/>
          <p:nvPr>
            <p:ph idx="9"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"/>
          <p:cNvSpPr txBox="1"/>
          <p:nvPr>
            <p:ph type="title"/>
          </p:nvPr>
        </p:nvSpPr>
        <p:spPr>
          <a:xfrm>
            <a:off x="1752950" y="3005100"/>
            <a:ext cx="6109200" cy="3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1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5" name="Google Shape;215;p14"/>
          <p:cNvSpPr txBox="1"/>
          <p:nvPr>
            <p:ph idx="1" type="subTitle"/>
          </p:nvPr>
        </p:nvSpPr>
        <p:spPr>
          <a:xfrm>
            <a:off x="1752950" y="1764900"/>
            <a:ext cx="6109200" cy="12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6" name="Google Shape;216;p14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 txBox="1"/>
          <p:nvPr>
            <p:ph idx="1" type="subTitle"/>
          </p:nvPr>
        </p:nvSpPr>
        <p:spPr>
          <a:xfrm>
            <a:off x="3443750" y="3621269"/>
            <a:ext cx="50103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2" type="subTitle"/>
          </p:nvPr>
        </p:nvSpPr>
        <p:spPr>
          <a:xfrm>
            <a:off x="3051250" y="2638350"/>
            <a:ext cx="50103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3" type="subTitle"/>
          </p:nvPr>
        </p:nvSpPr>
        <p:spPr>
          <a:xfrm>
            <a:off x="3051250" y="2330425"/>
            <a:ext cx="50103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4" type="subTitle"/>
          </p:nvPr>
        </p:nvSpPr>
        <p:spPr>
          <a:xfrm>
            <a:off x="2624725" y="1655450"/>
            <a:ext cx="50103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5" type="subTitle"/>
          </p:nvPr>
        </p:nvSpPr>
        <p:spPr>
          <a:xfrm>
            <a:off x="2624725" y="1347525"/>
            <a:ext cx="50103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6" type="subTitle"/>
          </p:nvPr>
        </p:nvSpPr>
        <p:spPr>
          <a:xfrm>
            <a:off x="3443750" y="3313350"/>
            <a:ext cx="50103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53" name="Google Shape;253;p15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 txBox="1"/>
          <p:nvPr>
            <p:ph idx="1" type="subTitle"/>
          </p:nvPr>
        </p:nvSpPr>
        <p:spPr>
          <a:xfrm>
            <a:off x="5596231" y="1767554"/>
            <a:ext cx="23307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8" name="Google Shape;258;p16"/>
          <p:cNvSpPr txBox="1"/>
          <p:nvPr>
            <p:ph idx="2" type="subTitle"/>
          </p:nvPr>
        </p:nvSpPr>
        <p:spPr>
          <a:xfrm>
            <a:off x="2494725" y="1767558"/>
            <a:ext cx="23307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9" name="Google Shape;259;p16"/>
          <p:cNvSpPr txBox="1"/>
          <p:nvPr>
            <p:ph idx="3" type="subTitle"/>
          </p:nvPr>
        </p:nvSpPr>
        <p:spPr>
          <a:xfrm>
            <a:off x="2494725" y="1389663"/>
            <a:ext cx="2330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16"/>
          <p:cNvSpPr txBox="1"/>
          <p:nvPr>
            <p:ph idx="4" type="subTitle"/>
          </p:nvPr>
        </p:nvSpPr>
        <p:spPr>
          <a:xfrm>
            <a:off x="5596225" y="1389663"/>
            <a:ext cx="2330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16"/>
          <p:cNvSpPr txBox="1"/>
          <p:nvPr>
            <p:ph idx="5" type="subTitle"/>
          </p:nvPr>
        </p:nvSpPr>
        <p:spPr>
          <a:xfrm>
            <a:off x="6030031" y="3371329"/>
            <a:ext cx="23307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2" name="Google Shape;262;p16"/>
          <p:cNvSpPr txBox="1"/>
          <p:nvPr>
            <p:ph idx="6" type="subTitle"/>
          </p:nvPr>
        </p:nvSpPr>
        <p:spPr>
          <a:xfrm>
            <a:off x="2928525" y="3371333"/>
            <a:ext cx="2330700" cy="6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3" name="Google Shape;263;p16"/>
          <p:cNvSpPr txBox="1"/>
          <p:nvPr>
            <p:ph idx="7" type="subTitle"/>
          </p:nvPr>
        </p:nvSpPr>
        <p:spPr>
          <a:xfrm>
            <a:off x="2928525" y="2993438"/>
            <a:ext cx="2330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16"/>
          <p:cNvSpPr txBox="1"/>
          <p:nvPr>
            <p:ph idx="8" type="subTitle"/>
          </p:nvPr>
        </p:nvSpPr>
        <p:spPr>
          <a:xfrm>
            <a:off x="6030025" y="2993438"/>
            <a:ext cx="23307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16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9" name="Google Shape;279;p16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"/>
          <p:cNvSpPr txBox="1"/>
          <p:nvPr>
            <p:ph idx="1" type="subTitle"/>
          </p:nvPr>
        </p:nvSpPr>
        <p:spPr>
          <a:xfrm>
            <a:off x="1679425" y="1587644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2" type="subTitle"/>
          </p:nvPr>
        </p:nvSpPr>
        <p:spPr>
          <a:xfrm>
            <a:off x="1679425" y="1269900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3" type="subTitle"/>
          </p:nvPr>
        </p:nvSpPr>
        <p:spPr>
          <a:xfrm>
            <a:off x="2536285" y="3541351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6" name="Google Shape;286;p17"/>
          <p:cNvSpPr txBox="1"/>
          <p:nvPr>
            <p:ph idx="4" type="subTitle"/>
          </p:nvPr>
        </p:nvSpPr>
        <p:spPr>
          <a:xfrm>
            <a:off x="2536286" y="3221450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7" name="Google Shape;287;p17"/>
          <p:cNvSpPr txBox="1"/>
          <p:nvPr>
            <p:ph idx="5" type="subTitle"/>
          </p:nvPr>
        </p:nvSpPr>
        <p:spPr>
          <a:xfrm>
            <a:off x="4994100" y="1577676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8" name="Google Shape;288;p17"/>
          <p:cNvSpPr txBox="1"/>
          <p:nvPr>
            <p:ph idx="6" type="subTitle"/>
          </p:nvPr>
        </p:nvSpPr>
        <p:spPr>
          <a:xfrm>
            <a:off x="4994100" y="1257775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9" name="Google Shape;289;p17"/>
          <p:cNvSpPr txBox="1"/>
          <p:nvPr>
            <p:ph idx="7" type="subTitle"/>
          </p:nvPr>
        </p:nvSpPr>
        <p:spPr>
          <a:xfrm>
            <a:off x="2099975" y="2564499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0" name="Google Shape;290;p17"/>
          <p:cNvSpPr txBox="1"/>
          <p:nvPr>
            <p:ph idx="8" type="subTitle"/>
          </p:nvPr>
        </p:nvSpPr>
        <p:spPr>
          <a:xfrm>
            <a:off x="2099975" y="2244588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17"/>
          <p:cNvSpPr txBox="1"/>
          <p:nvPr>
            <p:ph idx="9" type="subTitle"/>
          </p:nvPr>
        </p:nvSpPr>
        <p:spPr>
          <a:xfrm>
            <a:off x="5414650" y="2564499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2" name="Google Shape;292;p17"/>
          <p:cNvSpPr txBox="1"/>
          <p:nvPr>
            <p:ph idx="13" type="subTitle"/>
          </p:nvPr>
        </p:nvSpPr>
        <p:spPr>
          <a:xfrm>
            <a:off x="5414650" y="2244588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17"/>
          <p:cNvSpPr txBox="1"/>
          <p:nvPr>
            <p:ph idx="14" type="subTitle"/>
          </p:nvPr>
        </p:nvSpPr>
        <p:spPr>
          <a:xfrm>
            <a:off x="5846735" y="3551319"/>
            <a:ext cx="2508900" cy="5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94" name="Google Shape;294;p17"/>
          <p:cNvSpPr txBox="1"/>
          <p:nvPr>
            <p:ph idx="15" type="subTitle"/>
          </p:nvPr>
        </p:nvSpPr>
        <p:spPr>
          <a:xfrm>
            <a:off x="5846736" y="3233575"/>
            <a:ext cx="2508900" cy="3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17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9" name="Google Shape;309;p17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"/>
          <p:cNvSpPr txBox="1"/>
          <p:nvPr>
            <p:ph hasCustomPrompt="1" type="title"/>
          </p:nvPr>
        </p:nvSpPr>
        <p:spPr>
          <a:xfrm>
            <a:off x="1134200" y="686250"/>
            <a:ext cx="5341200" cy="63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 txBox="1"/>
          <p:nvPr>
            <p:ph idx="1" type="subTitle"/>
          </p:nvPr>
        </p:nvSpPr>
        <p:spPr>
          <a:xfrm>
            <a:off x="1664475" y="1323750"/>
            <a:ext cx="4810800" cy="3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" name="Google Shape;315;p18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6" name="Google Shape;326;p18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7" name="Google Shape;327;p18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8" name="Google Shape;328;p18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9" name="Google Shape;329;p18"/>
          <p:cNvSpPr txBox="1"/>
          <p:nvPr>
            <p:ph hasCustomPrompt="1" idx="2" type="title"/>
          </p:nvPr>
        </p:nvSpPr>
        <p:spPr>
          <a:xfrm>
            <a:off x="2100875" y="2016175"/>
            <a:ext cx="51060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0" name="Google Shape;330;p18"/>
          <p:cNvSpPr txBox="1"/>
          <p:nvPr>
            <p:ph idx="3" type="subTitle"/>
          </p:nvPr>
        </p:nvSpPr>
        <p:spPr>
          <a:xfrm>
            <a:off x="2100875" y="2506366"/>
            <a:ext cx="5106000" cy="3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18"/>
          <p:cNvSpPr txBox="1"/>
          <p:nvPr>
            <p:ph hasCustomPrompt="1" idx="4" type="title"/>
          </p:nvPr>
        </p:nvSpPr>
        <p:spPr>
          <a:xfrm>
            <a:off x="2100875" y="3013959"/>
            <a:ext cx="5106000" cy="49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2" name="Google Shape;332;p18"/>
          <p:cNvSpPr txBox="1"/>
          <p:nvPr>
            <p:ph idx="5" type="subTitle"/>
          </p:nvPr>
        </p:nvSpPr>
        <p:spPr>
          <a:xfrm>
            <a:off x="2100875" y="3504150"/>
            <a:ext cx="5106000" cy="3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"/>
          <p:cNvSpPr txBox="1"/>
          <p:nvPr>
            <p:ph idx="1" type="body"/>
          </p:nvPr>
        </p:nvSpPr>
        <p:spPr>
          <a:xfrm>
            <a:off x="3306200" y="2227588"/>
            <a:ext cx="4694400" cy="7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∗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337" name="Google Shape;337;p19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5" name="Google Shape;345;p19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1" name="Google Shape;351;p19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" name="Google Shape;352;p19"/>
          <p:cNvSpPr txBox="1"/>
          <p:nvPr>
            <p:ph hasCustomPrompt="1" idx="2" type="title"/>
          </p:nvPr>
        </p:nvSpPr>
        <p:spPr>
          <a:xfrm flipH="1">
            <a:off x="2091200" y="2372263"/>
            <a:ext cx="12150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3" name="Google Shape;353;p19"/>
          <p:cNvSpPr txBox="1"/>
          <p:nvPr>
            <p:ph idx="3" type="body"/>
          </p:nvPr>
        </p:nvSpPr>
        <p:spPr>
          <a:xfrm>
            <a:off x="3739600" y="3164425"/>
            <a:ext cx="4694400" cy="7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∗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354" name="Google Shape;354;p19"/>
          <p:cNvSpPr txBox="1"/>
          <p:nvPr>
            <p:ph hasCustomPrompt="1" idx="4" type="title"/>
          </p:nvPr>
        </p:nvSpPr>
        <p:spPr>
          <a:xfrm flipH="1">
            <a:off x="2524600" y="3309175"/>
            <a:ext cx="12150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5" name="Google Shape;355;p19"/>
          <p:cNvSpPr txBox="1"/>
          <p:nvPr>
            <p:ph idx="5" type="subTitle"/>
          </p:nvPr>
        </p:nvSpPr>
        <p:spPr>
          <a:xfrm>
            <a:off x="1672200" y="1245150"/>
            <a:ext cx="59220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"/>
          <p:cNvSpPr txBox="1"/>
          <p:nvPr>
            <p:ph idx="1" type="subTitle"/>
          </p:nvPr>
        </p:nvSpPr>
        <p:spPr>
          <a:xfrm>
            <a:off x="1667256" y="2355825"/>
            <a:ext cx="2891100" cy="15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0" name="Google Shape;360;p20"/>
          <p:cNvSpPr txBox="1"/>
          <p:nvPr>
            <p:ph type="title"/>
          </p:nvPr>
        </p:nvSpPr>
        <p:spPr>
          <a:xfrm>
            <a:off x="1121875" y="1183920"/>
            <a:ext cx="28911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20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3" name="Google Shape;363;p20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4" name="Google Shape;364;p20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5" name="Google Shape;365;p20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7" name="Google Shape;367;p20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0" name="Google Shape;370;p20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 txBox="1"/>
          <p:nvPr>
            <p:ph hasCustomPrompt="1" type="title"/>
          </p:nvPr>
        </p:nvSpPr>
        <p:spPr>
          <a:xfrm flipH="1">
            <a:off x="2054663" y="586975"/>
            <a:ext cx="1842300" cy="11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0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/>
          <p:nvPr>
            <p:ph idx="2" type="title"/>
          </p:nvPr>
        </p:nvSpPr>
        <p:spPr>
          <a:xfrm>
            <a:off x="2605788" y="1846623"/>
            <a:ext cx="5377200" cy="5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idx="1" type="subTitle"/>
          </p:nvPr>
        </p:nvSpPr>
        <p:spPr>
          <a:xfrm>
            <a:off x="3038363" y="2448125"/>
            <a:ext cx="39609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2" name="Google Shape;392;p21"/>
          <p:cNvSpPr txBox="1"/>
          <p:nvPr>
            <p:ph idx="1" type="body"/>
          </p:nvPr>
        </p:nvSpPr>
        <p:spPr>
          <a:xfrm>
            <a:off x="2090500" y="1956600"/>
            <a:ext cx="5111400" cy="21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∗"/>
              <a:defRPr sz="2000">
                <a:solidFill>
                  <a:schemeClr val="accent3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○"/>
              <a:defRPr sz="1200">
                <a:solidFill>
                  <a:schemeClr val="accent3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■"/>
              <a:defRPr>
                <a:solidFill>
                  <a:schemeClr val="accent3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●"/>
              <a:defRPr>
                <a:solidFill>
                  <a:schemeClr val="accent3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○"/>
              <a:defRPr>
                <a:solidFill>
                  <a:schemeClr val="accent3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■"/>
              <a:defRPr>
                <a:solidFill>
                  <a:schemeClr val="accent3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●"/>
              <a:defRPr>
                <a:solidFill>
                  <a:schemeClr val="accent3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○"/>
              <a:defRPr>
                <a:solidFill>
                  <a:schemeClr val="accent3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Char char="■"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93" name="Google Shape;393;p21"/>
          <p:cNvSpPr txBox="1"/>
          <p:nvPr>
            <p:ph idx="2" type="subTitle"/>
          </p:nvPr>
        </p:nvSpPr>
        <p:spPr>
          <a:xfrm>
            <a:off x="1676975" y="1309850"/>
            <a:ext cx="5450700" cy="4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b="1" sz="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94" name="Google Shape;394;p21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"/>
          <p:cNvSpPr/>
          <p:nvPr/>
        </p:nvSpPr>
        <p:spPr>
          <a:xfrm>
            <a:off x="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"/>
          <p:cNvSpPr txBox="1"/>
          <p:nvPr>
            <p:ph type="ctrTitle"/>
          </p:nvPr>
        </p:nvSpPr>
        <p:spPr>
          <a:xfrm>
            <a:off x="1139125" y="582056"/>
            <a:ext cx="30645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9" name="Google Shape;399;p22"/>
          <p:cNvSpPr txBox="1"/>
          <p:nvPr>
            <p:ph idx="1" type="subTitle"/>
          </p:nvPr>
        </p:nvSpPr>
        <p:spPr>
          <a:xfrm>
            <a:off x="2064825" y="1695725"/>
            <a:ext cx="3720600" cy="7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0" name="Google Shape;400;p22"/>
          <p:cNvSpPr txBox="1"/>
          <p:nvPr>
            <p:ph idx="2" type="subTitle"/>
          </p:nvPr>
        </p:nvSpPr>
        <p:spPr>
          <a:xfrm>
            <a:off x="1570575" y="1261025"/>
            <a:ext cx="4572000" cy="4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1" name="Google Shape;401;p22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6" name="Google Shape;406;p22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8" name="Google Shape;408;p22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0" name="Google Shape;410;p22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2" name="Google Shape;412;p22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2912425" y="3087263"/>
            <a:ext cx="44181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CREDITS: This presentation template was created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Fira Code"/>
                <a:ea typeface="Fira Code"/>
                <a:cs typeface="Fira Code"/>
                <a:sym typeface="Fira Code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, including icons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Fira Code"/>
                <a:ea typeface="Fira Code"/>
                <a:cs typeface="Fira Code"/>
                <a:sym typeface="Fira Cod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, and infographics &amp; images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Fira Code"/>
                <a:ea typeface="Fira Code"/>
                <a:cs typeface="Fira Code"/>
                <a:sym typeface="Fira Cod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 u="sng"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9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457200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3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CUSTOM_9_2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0" y="0"/>
            <a:ext cx="4572000" cy="62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464250" y="1063175"/>
            <a:ext cx="6969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∗"/>
              <a:defRPr sz="10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" type="subTitle"/>
          </p:nvPr>
        </p:nvSpPr>
        <p:spPr>
          <a:xfrm>
            <a:off x="2240150" y="3143327"/>
            <a:ext cx="5137500" cy="7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1" name="Google Shape;71;p5"/>
          <p:cNvSpPr txBox="1"/>
          <p:nvPr>
            <p:ph idx="2" type="subTitle"/>
          </p:nvPr>
        </p:nvSpPr>
        <p:spPr>
          <a:xfrm>
            <a:off x="2240150" y="1151940"/>
            <a:ext cx="5137500" cy="7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2" name="Google Shape;72;p5"/>
          <p:cNvSpPr txBox="1"/>
          <p:nvPr>
            <p:ph idx="3" type="subTitle"/>
          </p:nvPr>
        </p:nvSpPr>
        <p:spPr>
          <a:xfrm>
            <a:off x="1143250" y="2612625"/>
            <a:ext cx="40572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5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1143250" y="621240"/>
            <a:ext cx="40572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5" name="Google Shape;105;p6"/>
          <p:cNvSpPr txBox="1"/>
          <p:nvPr>
            <p:ph type="title"/>
          </p:nvPr>
        </p:nvSpPr>
        <p:spPr>
          <a:xfrm>
            <a:off x="1143250" y="582700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457200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 txBox="1"/>
          <p:nvPr>
            <p:ph idx="1" type="subTitle"/>
          </p:nvPr>
        </p:nvSpPr>
        <p:spPr>
          <a:xfrm>
            <a:off x="1674500" y="2736550"/>
            <a:ext cx="3627600" cy="10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7"/>
          <p:cNvSpPr txBox="1"/>
          <p:nvPr>
            <p:ph type="title"/>
          </p:nvPr>
        </p:nvSpPr>
        <p:spPr>
          <a:xfrm>
            <a:off x="1154275" y="1137700"/>
            <a:ext cx="3969900" cy="14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7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 txBox="1"/>
          <p:nvPr>
            <p:ph type="title"/>
          </p:nvPr>
        </p:nvSpPr>
        <p:spPr>
          <a:xfrm>
            <a:off x="2673350" y="1194150"/>
            <a:ext cx="4281300" cy="16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9" name="Google Shape;129;p8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/>
          <p:nvPr/>
        </p:nvSpPr>
        <p:spPr>
          <a:xfrm>
            <a:off x="0" y="542575"/>
            <a:ext cx="9144000" cy="4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0" y="0"/>
            <a:ext cx="4572000" cy="5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 txBox="1"/>
          <p:nvPr>
            <p:ph type="title"/>
          </p:nvPr>
        </p:nvSpPr>
        <p:spPr>
          <a:xfrm>
            <a:off x="1131500" y="621250"/>
            <a:ext cx="40452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7" name="Google Shape;147;p9"/>
          <p:cNvSpPr txBox="1"/>
          <p:nvPr>
            <p:ph idx="1" type="subTitle"/>
          </p:nvPr>
        </p:nvSpPr>
        <p:spPr>
          <a:xfrm>
            <a:off x="1593350" y="1574450"/>
            <a:ext cx="5539200" cy="14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8" name="Google Shape;148;p9"/>
          <p:cNvSpPr txBox="1"/>
          <p:nvPr/>
        </p:nvSpPr>
        <p:spPr>
          <a:xfrm>
            <a:off x="710125" y="745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710125" y="1009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710125" y="1273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710125" y="1537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710125" y="18007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10125" y="20644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710125" y="23281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710125" y="25918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710125" y="28555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9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710125" y="31192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10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710125" y="33829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11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710125" y="36466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12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710125" y="39103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13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710125" y="4174050"/>
            <a:ext cx="42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7070"/>
                </a:solidFill>
                <a:latin typeface="Fira Code"/>
                <a:ea typeface="Fira Code"/>
                <a:cs typeface="Fira Code"/>
                <a:sym typeface="Fira Code"/>
              </a:rPr>
              <a:t>14</a:t>
            </a:r>
            <a:endParaRPr>
              <a:solidFill>
                <a:srgbClr val="70707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710125" y="542575"/>
            <a:ext cx="3861900" cy="14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Code"/>
              <a:buNone/>
              <a:defRPr sz="28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Code"/>
              <a:buNone/>
              <a:defRPr sz="2800">
                <a:solidFill>
                  <a:schemeClr val="dk1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"/>
          <p:cNvSpPr txBox="1"/>
          <p:nvPr>
            <p:ph type="ctrTitle"/>
          </p:nvPr>
        </p:nvSpPr>
        <p:spPr>
          <a:xfrm>
            <a:off x="1413475" y="992150"/>
            <a:ext cx="7272900" cy="9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Fira Code SemiBold"/>
                <a:ea typeface="Fira Code SemiBold"/>
                <a:cs typeface="Fira Code SemiBold"/>
                <a:sym typeface="Fira Code SemiBold"/>
              </a:rPr>
              <a:t>Ejercicios explicados </a:t>
            </a:r>
            <a:r>
              <a:rPr lang="en" sz="3800">
                <a:latin typeface="Fira Code SemiBold"/>
                <a:ea typeface="Fira Code SemiBold"/>
                <a:cs typeface="Fira Code SemiBold"/>
                <a:sym typeface="Fira Code SemiBold"/>
              </a:rPr>
              <a:t>de R </a:t>
            </a:r>
            <a:r>
              <a:rPr lang="en" sz="3800">
                <a:solidFill>
                  <a:schemeClr val="accent2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‘Para principiantes</a:t>
            </a:r>
            <a:r>
              <a:rPr lang="en" sz="3800">
                <a:solidFill>
                  <a:schemeClr val="accent2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’ </a:t>
            </a:r>
            <a:r>
              <a:rPr lang="en" sz="3700">
                <a:solidFill>
                  <a:schemeClr val="accent3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{</a:t>
            </a:r>
            <a:endParaRPr sz="3700">
              <a:solidFill>
                <a:schemeClr val="accent3"/>
              </a:solidFill>
              <a:latin typeface="Fira Code SemiBold"/>
              <a:ea typeface="Fira Code SemiBold"/>
              <a:cs typeface="Fira Code SemiBold"/>
              <a:sym typeface="Fira Code SemiBold"/>
            </a:endParaRPr>
          </a:p>
        </p:txBody>
      </p:sp>
      <p:sp>
        <p:nvSpPr>
          <p:cNvPr id="455" name="Google Shape;455;p25"/>
          <p:cNvSpPr txBox="1"/>
          <p:nvPr>
            <p:ph idx="1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56" name="Google Shape;456;p25"/>
          <p:cNvSpPr txBox="1"/>
          <p:nvPr>
            <p:ph idx="2" type="subTitle"/>
          </p:nvPr>
        </p:nvSpPr>
        <p:spPr>
          <a:xfrm>
            <a:off x="1641525" y="2608200"/>
            <a:ext cx="66072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6"/>
                </a:solidFill>
              </a:rPr>
              <a:t>[</a:t>
            </a:r>
            <a:r>
              <a:rPr lang="en" sz="3300">
                <a:solidFill>
                  <a:schemeClr val="accent1"/>
                </a:solidFill>
              </a:rPr>
              <a:t>Grupo T6.</a:t>
            </a:r>
            <a:r>
              <a:rPr lang="en" sz="3300">
                <a:solidFill>
                  <a:schemeClr val="lt1"/>
                </a:solidFill>
              </a:rPr>
              <a:t> </a:t>
            </a:r>
            <a:r>
              <a:rPr lang="en" sz="3300">
                <a:solidFill>
                  <a:schemeClr val="lt2"/>
                </a:solidFill>
              </a:rPr>
              <a:t>Fundamentos de programación</a:t>
            </a:r>
            <a:r>
              <a:rPr lang="en" sz="3300">
                <a:solidFill>
                  <a:schemeClr val="accent6"/>
                </a:solidFill>
              </a:rPr>
              <a:t>]</a:t>
            </a:r>
            <a:r>
              <a:rPr lang="en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457" name="Google Shape;457;p25"/>
          <p:cNvGrpSpPr/>
          <p:nvPr/>
        </p:nvGrpSpPr>
        <p:grpSpPr>
          <a:xfrm>
            <a:off x="1282700" y="952500"/>
            <a:ext cx="565014" cy="3595968"/>
            <a:chOff x="1261101" y="726998"/>
            <a:chExt cx="658524" cy="3829164"/>
          </a:xfrm>
        </p:grpSpPr>
        <p:cxnSp>
          <p:nvCxnSpPr>
            <p:cNvPr id="458" name="Google Shape;458;p25"/>
            <p:cNvCxnSpPr/>
            <p:nvPr/>
          </p:nvCxnSpPr>
          <p:spPr>
            <a:xfrm>
              <a:off x="1261101" y="726998"/>
              <a:ext cx="0" cy="27453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9" name="Google Shape;459;p25"/>
            <p:cNvSpPr txBox="1"/>
            <p:nvPr/>
          </p:nvSpPr>
          <p:spPr>
            <a:xfrm>
              <a:off x="1413525" y="3785763"/>
              <a:ext cx="506100" cy="7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accent3"/>
                  </a:solidFill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  <a:endParaRPr b="1" sz="3500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460" name="Google Shape;460;p25"/>
          <p:cNvSpPr txBox="1"/>
          <p:nvPr>
            <p:ph idx="1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María Caballero y </a:t>
            </a:r>
            <a:r>
              <a:rPr lang="en" sz="1400"/>
              <a:t>Lucía</a:t>
            </a:r>
            <a:r>
              <a:rPr lang="en" sz="1400"/>
              <a:t> Díaz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61" name="Google Shape;461;p25"/>
          <p:cNvSpPr txBox="1"/>
          <p:nvPr>
            <p:ph idx="1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pic>
        <p:nvPicPr>
          <p:cNvPr id="462" name="Google Shape;4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1050" y="3826875"/>
            <a:ext cx="1592401" cy="1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43" name="Google Shape;543;p34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44" name="Google Shape;544;p34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45" name="Google Shape;545;p34"/>
          <p:cNvSpPr txBox="1"/>
          <p:nvPr/>
        </p:nvSpPr>
        <p:spPr>
          <a:xfrm>
            <a:off x="1135100" y="642638"/>
            <a:ext cx="706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FF"/>
                </a:solidFill>
                <a:latin typeface="Fira Code"/>
                <a:ea typeface="Fira Code"/>
                <a:cs typeface="Fira Code"/>
                <a:sym typeface="Fira Code"/>
              </a:rPr>
              <a:t>&gt; Ejercicio funciones en R</a:t>
            </a:r>
            <a:endParaRPr sz="700">
              <a:solidFill>
                <a:srgbClr val="FF00FF"/>
              </a:solidFill>
            </a:endParaRPr>
          </a:p>
        </p:txBody>
      </p:sp>
      <p:sp>
        <p:nvSpPr>
          <p:cNvPr id="546" name="Google Shape;546;p34"/>
          <p:cNvSpPr txBox="1"/>
          <p:nvPr/>
        </p:nvSpPr>
        <p:spPr>
          <a:xfrm>
            <a:off x="1135100" y="1173025"/>
            <a:ext cx="7223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1) </a:t>
            </a: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Define la función f(x), g(x) y h(x)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Para f(x):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2) Obtén un vector xx que tome 1001 valores en [0,10]  (utilizando el comando seq con «salto» 0.01).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3) Representa gráficamente la función, tomando como abscisas los valores xx. Etiqueta el eje de abscisas con ‘Abscisa’ y el eje de ordenadas con ‘mis funciones f,g,h’. La gráfica irá en color verde.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Para g(x):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5) Utiliza la instrucción: par(new="true") para superponer curvas.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6) Dibuja la función g en los puntos xx en color azul y empleando:    xlab=‘ ‘, ylab=‘ ‘,axes=FALSE (para eliminar ejes),pch=4 (para símbolos)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Para h(x):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7) Idem a 5-6 con la función h(x) en rojo y usando pch=18 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8) Añade a continuación la leyenda: legend(x = "top", c("funciónf", "funcióng", "funciónh"), fill = c("green", "blue", "red"))</a:t>
            </a:r>
            <a:endParaRPr sz="11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5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52" name="Google Shape;552;p35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53" name="Google Shape;553;p35"/>
          <p:cNvSpPr txBox="1"/>
          <p:nvPr/>
        </p:nvSpPr>
        <p:spPr>
          <a:xfrm>
            <a:off x="1140200" y="776800"/>
            <a:ext cx="30465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rm(list=ls(all=TRUE)) </a:t>
            </a:r>
            <a:endParaRPr sz="12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#Definimos todas las funciones al principio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f=function(x){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	x^2*cos(x^2)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g=function(x){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	sin(x^2)*exp(-x^2/10)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h=function(x){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	sin(x^8)*exp(-x)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2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Fira Code"/>
                <a:ea typeface="Fira Code"/>
                <a:cs typeface="Fira Code"/>
                <a:sym typeface="Fira Code"/>
              </a:rPr>
              <a:t>#Generar vector de abcisas</a:t>
            </a:r>
            <a:endParaRPr sz="12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xx=seq(0,10,0.01)</a:t>
            </a:r>
            <a:endParaRPr sz="120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xx</a:t>
            </a:r>
            <a:endParaRPr sz="7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554" name="Google Shape;5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125" y="929863"/>
            <a:ext cx="4201375" cy="31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6"/>
          <p:cNvSpPr txBox="1"/>
          <p:nvPr/>
        </p:nvSpPr>
        <p:spPr>
          <a:xfrm>
            <a:off x="1151350" y="1015325"/>
            <a:ext cx="7578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5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#Para superponer funciones: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  <a:latin typeface="Fira Code"/>
                <a:ea typeface="Fira Code"/>
                <a:cs typeface="Fira Code"/>
                <a:sym typeface="Fira Code"/>
              </a:rPr>
              <a:t>y1=-5; y2=5</a:t>
            </a:r>
            <a:endParaRPr sz="12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plot(xx,f(xx), pch=6, col='green', ylab='Mis funciones f,g,h', xlab='Abcisas', type='b', xlim=c(0,10), ylim=c(y1,y2))</a:t>
            </a:r>
            <a:endParaRPr sz="1200">
              <a:solidFill>
                <a:schemeClr val="l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D9EEB"/>
                </a:solidFill>
                <a:latin typeface="Fira Code"/>
                <a:ea typeface="Fira Code"/>
                <a:cs typeface="Fira Code"/>
                <a:sym typeface="Fira Code"/>
              </a:rPr>
              <a:t>par(new='true')</a:t>
            </a:r>
            <a:endParaRPr sz="1200">
              <a:solidFill>
                <a:srgbClr val="6D9EEB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plot(xx,g(xx),pch=4,col='blue',ylab='',xlab='',axes=FALSE, type='b',xlim=c(0,10), ylim=c(y1,y2))</a:t>
            </a:r>
            <a:endParaRPr sz="1200">
              <a:solidFill>
                <a:schemeClr val="l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Fira Code"/>
                <a:ea typeface="Fira Code"/>
                <a:cs typeface="Fira Code"/>
                <a:sym typeface="Fira Code"/>
              </a:rPr>
              <a:t>par(new='true')</a:t>
            </a:r>
            <a:endParaRPr sz="1200">
              <a:solidFill>
                <a:srgbClr val="6FA8DC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plot(xx,h(xx),pch=18,col='red',ylab='',xlab='',axes=FALSE, type='b',xlim=c(0,10), ylim=c(y1,y2))</a:t>
            </a:r>
            <a:endParaRPr sz="1200">
              <a:solidFill>
                <a:schemeClr val="l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legend(x='bottomleft',c('Function f','Function g','Function h'),</a:t>
            </a:r>
            <a:endParaRPr sz="1200">
              <a:solidFill>
                <a:schemeClr val="l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pch=c(6,4,18),col=c('green','blue','red'))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"/>
          <p:cNvSpPr txBox="1"/>
          <p:nvPr>
            <p:ph type="title"/>
          </p:nvPr>
        </p:nvSpPr>
        <p:spPr>
          <a:xfrm>
            <a:off x="1282600" y="2301175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8" name="Google Shape;468;p26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69" name="Google Shape;469;p26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70" name="Google Shape;470;p26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pic>
        <p:nvPicPr>
          <p:cNvPr id="471" name="Google Shape;4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650"/>
            <a:ext cx="9144000" cy="42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6"/>
          <p:cNvSpPr txBox="1"/>
          <p:nvPr/>
        </p:nvSpPr>
        <p:spPr>
          <a:xfrm>
            <a:off x="856675" y="2084475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6"/>
          <p:cNvSpPr/>
          <p:nvPr/>
        </p:nvSpPr>
        <p:spPr>
          <a:xfrm>
            <a:off x="125" y="1543275"/>
            <a:ext cx="9144000" cy="54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    </a:t>
            </a:r>
            <a:r>
              <a:rPr lang="en" sz="22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&gt;</a:t>
            </a:r>
            <a:r>
              <a:rPr lang="en" sz="230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rPr>
              <a:t> PRÁCTICA 01 y ejercicios introductorios a R.</a:t>
            </a:r>
            <a:endParaRPr sz="2300"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type="title"/>
          </p:nvPr>
        </p:nvSpPr>
        <p:spPr>
          <a:xfrm>
            <a:off x="1143238" y="521975"/>
            <a:ext cx="7290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FF"/>
                </a:solidFill>
              </a:rPr>
              <a:t>&gt; Ejercicio manzanas</a:t>
            </a:r>
            <a:endParaRPr sz="9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7"/>
          <p:cNvSpPr txBox="1"/>
          <p:nvPr>
            <p:ph idx="1" type="body"/>
          </p:nvPr>
        </p:nvSpPr>
        <p:spPr>
          <a:xfrm>
            <a:off x="1143250" y="1063175"/>
            <a:ext cx="7664700" cy="31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 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Consideramos la producción de manzanas durante los 10 primeros meses del año: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1) Construir un vector meses que contenga los números de 1 a 10 asignados a los meses. Emplear para ello la instrucción: seq(valor inicial,valor final,incremento).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2) Construir un vector llamado manzanas que contenga la producción mensual de manzanas, a partir de la tabla dada.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3) Representar gráficamente la producción mensual de manzanas. Usando línea continua y color azul: plot(meses,manzanas,type=‘b’, col=‘blue’). Explorar otros posibles tipos de línea   ?plot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4) Etiquetar los ejes como: ‘Meses del año’ (abscisas), ‘Toneladas de manzanas’ (ordenadas). Se usará xlab=‘ ’ , ylab=‘ ‘ para tal fin.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5)Utilizar pch=número (entre 0 y 25) para cambiar símbolos. 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accent6"/>
                </a:solidFill>
              </a:rPr>
              <a:t>6) Poner título al gráfico. Se usará la instrucción main=‘ ‘.</a:t>
            </a:r>
            <a:endParaRPr sz="1100">
              <a:solidFill>
                <a:schemeClr val="accent6"/>
              </a:solidFill>
            </a:endParaRPr>
          </a:p>
        </p:txBody>
      </p:sp>
      <p:pic>
        <p:nvPicPr>
          <p:cNvPr id="480" name="Google Shape;480;p27"/>
          <p:cNvPicPr preferRelativeResize="0"/>
          <p:nvPr/>
        </p:nvPicPr>
        <p:blipFill rotWithShape="1">
          <a:blip r:embed="rId3">
            <a:alphaModFix/>
          </a:blip>
          <a:srcRect b="35278" l="33488" r="13531" t="55159"/>
          <a:stretch/>
        </p:blipFill>
        <p:spPr>
          <a:xfrm>
            <a:off x="1741537" y="1314225"/>
            <a:ext cx="4844423" cy="4916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7"/>
          <p:cNvSpPr txBox="1"/>
          <p:nvPr/>
        </p:nvSpPr>
        <p:spPr>
          <a:xfrm>
            <a:off x="635000" y="40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ejerciciosde.R</a:t>
            </a:r>
            <a:endParaRPr/>
          </a:p>
        </p:txBody>
      </p:sp>
      <p:sp>
        <p:nvSpPr>
          <p:cNvPr id="482" name="Google Shape;482;p27"/>
          <p:cNvSpPr txBox="1"/>
          <p:nvPr/>
        </p:nvSpPr>
        <p:spPr>
          <a:xfrm>
            <a:off x="5266625" y="40975"/>
            <a:ext cx="37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Code"/>
                <a:ea typeface="Fira Code"/>
                <a:cs typeface="Fira Code"/>
                <a:sym typeface="Fira Code"/>
              </a:rPr>
              <a:t>fundamentosde.programación</a:t>
            </a:r>
            <a:endParaRPr>
              <a:solidFill>
                <a:schemeClr val="accent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88" name="Google Shape;488;p28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89" name="Google Shape;489;p28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90" name="Google Shape;490;p28"/>
          <p:cNvSpPr txBox="1"/>
          <p:nvPr/>
        </p:nvSpPr>
        <p:spPr>
          <a:xfrm>
            <a:off x="861800" y="1007550"/>
            <a:ext cx="48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91" name="Google Shape;491;p28"/>
          <p:cNvSpPr txBox="1"/>
          <p:nvPr/>
        </p:nvSpPr>
        <p:spPr>
          <a:xfrm>
            <a:off x="1126500" y="1078675"/>
            <a:ext cx="3948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rm(list=ls(all=TRUE)) </a:t>
            </a:r>
            <a:endParaRPr sz="13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1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meses=seq(1,10,1)</a:t>
            </a:r>
            <a:endParaRPr sz="13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Meses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2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manzanas=c(100,90.50,45.23,68.14,30.60,25.55,12.01,16.48,32.00,87.10)</a:t>
            </a:r>
            <a:endParaRPr sz="13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Manzanas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3,4,5 y 6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Fira Code"/>
                <a:ea typeface="Fira Code"/>
                <a:cs typeface="Fira Code"/>
                <a:sym typeface="Fira Code"/>
              </a:rPr>
              <a:t>plot(meses,manzanas,type="b",col="blue",xlab="Meses del año",ylab="Toneladas de manzanas",main="REPRESENTACIÓN GRÁFICA EJERCICIO MANZANAS")</a:t>
            </a:r>
            <a:endParaRPr sz="1300">
              <a:solidFill>
                <a:srgbClr val="FF00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pch=10</a:t>
            </a:r>
            <a:endParaRPr sz="13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492" name="Google Shape;4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875" y="882576"/>
            <a:ext cx="3429400" cy="33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98" name="Google Shape;498;p29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499" name="Google Shape;499;p29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00" name="Google Shape;500;p29"/>
          <p:cNvSpPr txBox="1"/>
          <p:nvPr/>
        </p:nvSpPr>
        <p:spPr>
          <a:xfrm>
            <a:off x="1129725" y="522525"/>
            <a:ext cx="706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FF"/>
                </a:solidFill>
                <a:latin typeface="Fira Code"/>
                <a:ea typeface="Fira Code"/>
                <a:cs typeface="Fira Code"/>
                <a:sym typeface="Fira Code"/>
              </a:rPr>
              <a:t>&gt; Ejercicio con bucles</a:t>
            </a:r>
            <a:endParaRPr sz="900">
              <a:solidFill>
                <a:srgbClr val="FF00FF"/>
              </a:solidFill>
            </a:endParaRPr>
          </a:p>
        </p:txBody>
      </p:sp>
      <p:sp>
        <p:nvSpPr>
          <p:cNvPr id="501" name="Google Shape;501;p29"/>
          <p:cNvSpPr txBox="1"/>
          <p:nvPr/>
        </p:nvSpPr>
        <p:spPr>
          <a:xfrm>
            <a:off x="1135100" y="1135025"/>
            <a:ext cx="7223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Dados los vectores: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v=(12,-3,5,18.7)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w=(12,0.25,77,exp(2))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1) Obtener la suma de los dos vectores mediante bucles y comprobar empleando v+w.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2) Obtener la suma de las componentes del vector v y almacenarlos en SumaC.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3) Realizar el producto escalar de ambos vectores mediante bucles  y DESPUÉS comprobar empleando %*%.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4) Multiplicar ambos vectores componente a componente mediante bucles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5) Realizar la operación:  zj=vj+2wj,  j = 1,…,length(v) mediante bucles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6) Construir una tabla, data.frame que contenga: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3">
            <a:alphaModFix/>
          </a:blip>
          <a:srcRect b="28876" l="34279" r="21425" t="60642"/>
          <a:stretch/>
        </p:blipFill>
        <p:spPr>
          <a:xfrm>
            <a:off x="2721425" y="3752675"/>
            <a:ext cx="4050450" cy="5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08" name="Google Shape;508;p30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09" name="Google Shape;509;p30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10" name="Google Shape;510;p30"/>
          <p:cNvSpPr txBox="1"/>
          <p:nvPr/>
        </p:nvSpPr>
        <p:spPr>
          <a:xfrm>
            <a:off x="1129725" y="522525"/>
            <a:ext cx="706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FF"/>
                </a:solidFill>
                <a:latin typeface="Fira Code"/>
                <a:ea typeface="Fira Code"/>
                <a:cs typeface="Fira Code"/>
                <a:sym typeface="Fira Code"/>
              </a:rPr>
              <a:t>&gt; Ejercicio con bucles</a:t>
            </a:r>
            <a:endParaRPr sz="900">
              <a:solidFill>
                <a:srgbClr val="FF00FF"/>
              </a:solidFill>
            </a:endParaRPr>
          </a:p>
        </p:txBody>
      </p:sp>
      <p:sp>
        <p:nvSpPr>
          <p:cNvPr id="511" name="Google Shape;511;p30"/>
          <p:cNvSpPr txBox="1"/>
          <p:nvPr/>
        </p:nvSpPr>
        <p:spPr>
          <a:xfrm>
            <a:off x="1129725" y="1045725"/>
            <a:ext cx="5075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rm(list=ls(all=TRUE))</a:t>
            </a:r>
            <a:endParaRPr sz="12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v=c(12,-3,5,18.7)</a:t>
            </a:r>
            <a:endParaRPr sz="12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w=c(12,0.25,77,exp(2))</a:t>
            </a:r>
            <a:endParaRPr sz="12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1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a=0 #NO OLVIDAR DAR VALOR a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for(i in 1:length(v)){</a:t>
            </a:r>
            <a:endParaRPr sz="12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a[i]=v[i]+w[i]</a:t>
            </a:r>
            <a:endParaRPr sz="12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2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SumaC=v[1]+v[2]+v[3]+v[4]</a:t>
            </a:r>
            <a:endParaRPr sz="12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SumaC</a:t>
            </a:r>
            <a:endParaRPr sz="12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#ESTE SUMATORIO SE PUEDE HACER TAMBIÉN MEDIANTE BUCLES: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SumaC=0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for(i in 1:4)                     </a:t>
            </a:r>
            <a:endParaRPr sz="12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SumaC=SumaC+v[i]</a:t>
            </a:r>
            <a:endParaRPr sz="12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SumaC</a:t>
            </a:r>
            <a:endParaRPr sz="12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5813800" y="863250"/>
            <a:ext cx="29316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3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F=0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for(i in 1:4){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F[i]=v[i]*w[i]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produ =F[1]+F[2]+F[3]+F[4]</a:t>
            </a:r>
            <a:endParaRPr sz="13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produ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#EL PROFESOR LO HACE: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Pesc=0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for(i in 1:length(v)){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Pesc=Pesc+v[i]*w[i]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Pesc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/>
          <p:nvPr/>
        </p:nvSpPr>
        <p:spPr>
          <a:xfrm>
            <a:off x="1190125" y="432150"/>
            <a:ext cx="43500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4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F=0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for(i in 1:length(v)){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F[i]=v[i]*w[i]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5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Z=0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for(j in 1:length(v)){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Z[j]=v[j]+2*w[j]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Z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6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Nombres=c("Suma","Producto escalar")</a:t>
            </a:r>
            <a:endParaRPr sz="13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FF"/>
                </a:solidFill>
                <a:latin typeface="Fira Code"/>
                <a:ea typeface="Fira Code"/>
                <a:cs typeface="Fira Code"/>
                <a:sym typeface="Fira Code"/>
              </a:rPr>
              <a:t>Valores=c(SumaC, Pesc)</a:t>
            </a:r>
            <a:endParaRPr sz="1300">
              <a:solidFill>
                <a:srgbClr val="00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AA=data.frame(Nombres,Valores)</a:t>
            </a:r>
            <a:endParaRPr sz="13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AA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518" name="Google Shape;518;p31"/>
          <p:cNvPicPr preferRelativeResize="0"/>
          <p:nvPr/>
        </p:nvPicPr>
        <p:blipFill rotWithShape="1">
          <a:blip r:embed="rId3">
            <a:alphaModFix/>
          </a:blip>
          <a:srcRect b="0" l="0" r="3175" t="0"/>
          <a:stretch/>
        </p:blipFill>
        <p:spPr>
          <a:xfrm>
            <a:off x="5164900" y="1101175"/>
            <a:ext cx="3521600" cy="26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2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24" name="Google Shape;524;p32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25" name="Google Shape;525;p32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26" name="Google Shape;526;p32"/>
          <p:cNvSpPr txBox="1"/>
          <p:nvPr/>
        </p:nvSpPr>
        <p:spPr>
          <a:xfrm>
            <a:off x="1135100" y="763275"/>
            <a:ext cx="706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FF"/>
                </a:solidFill>
                <a:latin typeface="Fira Code"/>
                <a:ea typeface="Fira Code"/>
                <a:cs typeface="Fira Code"/>
                <a:sym typeface="Fira Code"/>
              </a:rPr>
              <a:t>&gt; Ejercicio con bucles anidados</a:t>
            </a:r>
            <a:endParaRPr sz="900">
              <a:solidFill>
                <a:srgbClr val="FF00FF"/>
              </a:solidFill>
            </a:endParaRPr>
          </a:p>
        </p:txBody>
      </p:sp>
      <p:sp>
        <p:nvSpPr>
          <p:cNvPr id="527" name="Google Shape;527;p32"/>
          <p:cNvSpPr txBox="1"/>
          <p:nvPr/>
        </p:nvSpPr>
        <p:spPr>
          <a:xfrm>
            <a:off x="1135100" y="1344350"/>
            <a:ext cx="7223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1) </a:t>
            </a: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Construir una matriz A1 de manera que los vectores v, w sean sus filas.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2) Construir una matriz A2 de manera que los vectores v, w sean sus columnas.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3) Multiplicar, empleando bucles, ambas matrices, obteniendo una matriz C.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4) Verificar el resultado obtenido previamente empleando %*%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5) Inventar una matriz 2x2 y llamarla D.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6) Sumar, mediante bucles, las matrices C y D. 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7) Multiplicar las matrices C y D elemento a elemento.</a:t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"/>
          <p:cNvSpPr txBox="1"/>
          <p:nvPr>
            <p:ph idx="4294967295" type="subTitle"/>
          </p:nvPr>
        </p:nvSpPr>
        <p:spPr>
          <a:xfrm>
            <a:off x="710125" y="4694725"/>
            <a:ext cx="48651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Programming Language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33" name="Google Shape;533;p33"/>
          <p:cNvSpPr txBox="1"/>
          <p:nvPr>
            <p:ph idx="4294967295" type="subTitle"/>
          </p:nvPr>
        </p:nvSpPr>
        <p:spPr>
          <a:xfrm>
            <a:off x="-5975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ejerciciosde.R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34" name="Google Shape;534;p33"/>
          <p:cNvSpPr txBox="1"/>
          <p:nvPr>
            <p:ph idx="4294967295" type="subTitle"/>
          </p:nvPr>
        </p:nvSpPr>
        <p:spPr>
          <a:xfrm>
            <a:off x="4572000" y="91525"/>
            <a:ext cx="45720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fundamentosde.programación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535" name="Google Shape;535;p33"/>
          <p:cNvSpPr txBox="1"/>
          <p:nvPr/>
        </p:nvSpPr>
        <p:spPr>
          <a:xfrm>
            <a:off x="1174500" y="755538"/>
            <a:ext cx="679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00FF"/>
              </a:solidFill>
            </a:endParaRPr>
          </a:p>
        </p:txBody>
      </p:sp>
      <p:sp>
        <p:nvSpPr>
          <p:cNvPr id="536" name="Google Shape;536;p33"/>
          <p:cNvSpPr txBox="1"/>
          <p:nvPr/>
        </p:nvSpPr>
        <p:spPr>
          <a:xfrm>
            <a:off x="1082575" y="1466525"/>
            <a:ext cx="23949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rm(list=ls(all=TRUE))</a:t>
            </a:r>
            <a:r>
              <a:rPr lang="en" sz="1300">
                <a:solidFill>
                  <a:schemeClr val="lt2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300">
              <a:solidFill>
                <a:schemeClr val="lt2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 Apartado 1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A1=rbind(v,w)</a:t>
            </a:r>
            <a:endParaRPr sz="13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A1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E9E9E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2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A2=cbind(v,w)</a:t>
            </a:r>
            <a:endParaRPr sz="13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A2</a:t>
            </a:r>
            <a:endParaRPr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3759700" y="1371150"/>
            <a:ext cx="5130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Fira Code"/>
                <a:ea typeface="Fira Code"/>
                <a:cs typeface="Fira Code"/>
                <a:sym typeface="Fira Code"/>
              </a:rPr>
              <a:t>#Apartado 3</a:t>
            </a:r>
            <a:endParaRPr sz="1300">
              <a:solidFill>
                <a:schemeClr val="accent6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Fira Code"/>
                <a:ea typeface="Fira Code"/>
                <a:cs typeface="Fira Code"/>
                <a:sym typeface="Fira Code"/>
              </a:rPr>
              <a:t>C=matrix(c(0),nrow=nrow(A1),ncol=ncol(A2))#tantas filas como A1 y tantas columnas como A2</a:t>
            </a:r>
            <a:endParaRPr sz="1300">
              <a:solidFill>
                <a:srgbClr val="FF99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C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for (i in 1:nrow(A1)){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for (j in 1:ncol(A2)){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	for (k in 1:ncol(A1)){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		C[i,j]=C[i,j]+A1[i,k]*A2[k,j]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	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	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00">
              <a:solidFill>
                <a:srgbClr val="99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C</a:t>
            </a:r>
            <a:endParaRPr sz="130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gramming Language Workshop for Beginners by Slidesgo">
  <a:themeElements>
    <a:clrScheme name="Simple Light">
      <a:dk1>
        <a:srgbClr val="2E323B"/>
      </a:dk1>
      <a:lt1>
        <a:srgbClr val="FF5858"/>
      </a:lt1>
      <a:dk2>
        <a:srgbClr val="72D9F0"/>
      </a:dk2>
      <a:lt2>
        <a:srgbClr val="FCC642"/>
      </a:lt2>
      <a:accent1>
        <a:srgbClr val="DBA0DB"/>
      </a:accent1>
      <a:accent2>
        <a:srgbClr val="A5CF27"/>
      </a:accent2>
      <a:accent3>
        <a:srgbClr val="E7E7E7"/>
      </a:accent3>
      <a:accent4>
        <a:srgbClr val="707070"/>
      </a:accent4>
      <a:accent5>
        <a:srgbClr val="16191F"/>
      </a:accent5>
      <a:accent6>
        <a:srgbClr val="FFFFFF"/>
      </a:accent6>
      <a:hlink>
        <a:srgbClr val="FF58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